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  <p:sldMasterId id="2147483821" r:id="rId2"/>
  </p:sldMasterIdLst>
  <p:notesMasterIdLst>
    <p:notesMasterId r:id="rId12"/>
  </p:notesMasterIdLst>
  <p:handoutMasterIdLst>
    <p:handoutMasterId r:id="rId13"/>
  </p:handoutMasterIdLst>
  <p:sldIdLst>
    <p:sldId id="726" r:id="rId3"/>
    <p:sldId id="553" r:id="rId4"/>
    <p:sldId id="770" r:id="rId5"/>
    <p:sldId id="838" r:id="rId6"/>
    <p:sldId id="844" r:id="rId7"/>
    <p:sldId id="3316" r:id="rId8"/>
    <p:sldId id="843" r:id="rId9"/>
    <p:sldId id="810" r:id="rId10"/>
    <p:sldId id="3313" r:id="rId11"/>
  </p:sldIdLst>
  <p:sldSz cx="9144000" cy="6858000" type="screen4x3"/>
  <p:notesSz cx="6669088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F01B16F-DA99-451A-8777-01220F482015}">
          <p14:sldIdLst>
            <p14:sldId id="726"/>
            <p14:sldId id="553"/>
            <p14:sldId id="770"/>
            <p14:sldId id="838"/>
            <p14:sldId id="844"/>
            <p14:sldId id="3316"/>
            <p14:sldId id="843"/>
            <p14:sldId id="810"/>
            <p14:sldId id="3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N" initials="J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0F5494"/>
    <a:srgbClr val="2D5EC1"/>
    <a:srgbClr val="BDDEFF"/>
    <a:srgbClr val="FFD624"/>
    <a:srgbClr val="99FFCC"/>
    <a:srgbClr val="99CCFF"/>
    <a:srgbClr val="3166CF"/>
    <a:srgbClr val="3E6FD2"/>
    <a:srgbClr val="009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>
      <p:cViewPr varScale="1">
        <p:scale>
          <a:sx n="95" d="100"/>
          <a:sy n="95" d="100"/>
        </p:scale>
        <p:origin x="94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7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2784" y="44"/>
      </p:cViewPr>
      <p:guideLst>
        <p:guide orient="horz" pos="3126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66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866" y="0"/>
            <a:ext cx="289066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4"/>
            <a:ext cx="289066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866" y="9428164"/>
            <a:ext cx="289066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66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866" y="0"/>
            <a:ext cx="289066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598" y="4714876"/>
            <a:ext cx="5335893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4"/>
            <a:ext cx="289066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866" y="9428164"/>
            <a:ext cx="289066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04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030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060000"/>
            <a:ext cx="9144000" cy="381454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51990" y="3849472"/>
            <a:ext cx="5306210" cy="1655762"/>
          </a:xfrm>
        </p:spPr>
        <p:txBody>
          <a:bodyPr/>
          <a:lstStyle>
            <a:lvl1pPr marL="0" indent="0" algn="r">
              <a:spcBef>
                <a:spcPts val="600"/>
              </a:spcBef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41900"/>
            <a:ext cx="7772400" cy="1869487"/>
          </a:xfrm>
        </p:spPr>
        <p:txBody>
          <a:bodyPr anchor="ctr">
            <a:normAutofit/>
          </a:bodyPr>
          <a:lstStyle>
            <a:lvl1pPr algn="ctr">
              <a:defRPr sz="60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fr-FR" dirty="0"/>
              <a:t>Modifiez le style du titre </a:t>
            </a:r>
            <a:endParaRPr lang="en-US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000" y="185001"/>
            <a:ext cx="3132000" cy="165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80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80728"/>
            <a:ext cx="8229600" cy="936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77013" y="116632"/>
            <a:ext cx="21336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7544" y="6297439"/>
            <a:ext cx="21336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‹N°›</a:t>
            </a:fld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8146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060000"/>
            <a:ext cx="9144000" cy="381454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51990" y="3849472"/>
            <a:ext cx="5306210" cy="1655762"/>
          </a:xfrm>
        </p:spPr>
        <p:txBody>
          <a:bodyPr/>
          <a:lstStyle>
            <a:lvl1pPr marL="0" indent="0" algn="r">
              <a:spcBef>
                <a:spcPts val="600"/>
              </a:spcBef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41900"/>
            <a:ext cx="7772400" cy="1869487"/>
          </a:xfrm>
        </p:spPr>
        <p:txBody>
          <a:bodyPr anchor="ctr">
            <a:normAutofit/>
          </a:bodyPr>
          <a:lstStyle>
            <a:lvl1pPr algn="ctr">
              <a:defRPr sz="60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fr-FR" dirty="0"/>
              <a:t>Modifiez le style du titre </a:t>
            </a:r>
            <a:endParaRPr lang="en-US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000" y="185001"/>
            <a:ext cx="3132000" cy="165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99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FA94E-1D9B-4125-9902-6BFEE373EEA0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Gill Sans MT"/>
              </a:rPr>
              <a:pPr/>
              <a:t>20/01/2021</a:t>
            </a:fld>
            <a:endParaRPr lang="en-GB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5F18-0A0A-4EBF-9150-D81CDC8E595D}" type="slidenum">
              <a:rPr lang="en-GB" smtClean="0">
                <a:solidFill>
                  <a:prstClr val="black">
                    <a:tint val="75000"/>
                  </a:prstClr>
                </a:solidFill>
                <a:latin typeface="Gill Sans MT"/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076680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Gill Sans MT"/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0" y="0"/>
            <a:ext cx="9144000" cy="38145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5491162" cy="1500187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400" b="1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ctr">
            <a:normAutofit/>
          </a:bodyPr>
          <a:lstStyle>
            <a:lvl1pPr>
              <a:defRPr sz="44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588" y="4854448"/>
            <a:ext cx="2340000" cy="123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740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FA94E-1D9B-4125-9902-6BFEE373EEA0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Gill Sans MT"/>
              </a:rPr>
              <a:pPr/>
              <a:t>20/01/2021</a:t>
            </a:fld>
            <a:endParaRPr lang="en-GB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5F18-0A0A-4EBF-9150-D81CDC8E595D}" type="slidenum">
              <a:rPr lang="en-GB" smtClean="0">
                <a:solidFill>
                  <a:prstClr val="black">
                    <a:tint val="75000"/>
                  </a:prstClr>
                </a:solidFill>
                <a:latin typeface="Gill Sans MT"/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918697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FA94E-1D9B-4125-9902-6BFEE373EEA0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Gill Sans MT"/>
              </a:rPr>
              <a:pPr/>
              <a:t>20/01/2021</a:t>
            </a:fld>
            <a:endParaRPr lang="en-GB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5F18-0A0A-4EBF-9150-D81CDC8E595D}" type="slidenum">
              <a:rPr lang="en-GB" smtClean="0">
                <a:solidFill>
                  <a:prstClr val="black">
                    <a:tint val="75000"/>
                  </a:prstClr>
                </a:solidFill>
                <a:latin typeface="Gill Sans MT"/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046676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FA94E-1D9B-4125-9902-6BFEE373EEA0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Gill Sans MT"/>
              </a:rPr>
              <a:pPr/>
              <a:t>20/01/2021</a:t>
            </a:fld>
            <a:endParaRPr lang="en-GB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5F18-0A0A-4EBF-9150-D81CDC8E595D}" type="slidenum">
              <a:rPr lang="en-GB" smtClean="0">
                <a:solidFill>
                  <a:prstClr val="black">
                    <a:tint val="75000"/>
                  </a:prstClr>
                </a:solidFill>
                <a:latin typeface="Gill Sans MT"/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110722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FA94E-1D9B-4125-9902-6BFEE373EEA0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Gill Sans MT"/>
              </a:rPr>
              <a:pPr/>
              <a:t>20/01/2021</a:t>
            </a:fld>
            <a:endParaRPr lang="en-GB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5F18-0A0A-4EBF-9150-D81CDC8E595D}" type="slidenum">
              <a:rPr lang="en-GB" smtClean="0">
                <a:solidFill>
                  <a:prstClr val="black">
                    <a:tint val="75000"/>
                  </a:prstClr>
                </a:solidFill>
                <a:latin typeface="Gill Sans MT"/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980162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148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80728"/>
            <a:ext cx="8229600" cy="936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77013" y="116632"/>
            <a:ext cx="21336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7544" y="6297439"/>
            <a:ext cx="21336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‹N°›</a:t>
            </a:fld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7623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defRPr/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FA94E-1D9B-4125-9902-6BFEE373EEA0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5F18-0A0A-4EBF-9150-D81CDC8E595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587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0" y="0"/>
            <a:ext cx="9144000" cy="38145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5491162" cy="1500187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400" b="1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ctr">
            <a:normAutofit/>
          </a:bodyPr>
          <a:lstStyle>
            <a:lvl1pPr>
              <a:defRPr sz="44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588" y="4854448"/>
            <a:ext cx="2340000" cy="123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611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FA94E-1D9B-4125-9902-6BFEE373EEA0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5F18-0A0A-4EBF-9150-D81CDC8E595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104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FA94E-1D9B-4125-9902-6BFEE373EEA0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5F18-0A0A-4EBF-9150-D81CDC8E595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491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FA94E-1D9B-4125-9902-6BFEE373EEA0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5F18-0A0A-4EBF-9150-D81CDC8E595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121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FA94E-1D9B-4125-9902-6BFEE373EEA0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5F18-0A0A-4EBF-9150-D81CDC8E595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348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46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021288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6927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"/>
          <a:stretch/>
        </p:blipFill>
        <p:spPr>
          <a:xfrm rot="16200000">
            <a:off x="4608487" y="2326720"/>
            <a:ext cx="6868697" cy="221525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58222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FA94E-1D9B-4125-9902-6BFEE373EEA0}" type="datetimeFigureOut">
              <a:rPr lang="en-GB" smtClean="0"/>
              <a:pPr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33850" y="6356351"/>
            <a:ext cx="781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25F18-0A0A-4EBF-9150-D81CDC8E595D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8" name="ZoneTexte 7"/>
          <p:cNvSpPr txBox="1"/>
          <p:nvPr userDrawn="1"/>
        </p:nvSpPr>
        <p:spPr>
          <a:xfrm>
            <a:off x="177423" y="6589431"/>
            <a:ext cx="12240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www.waterjpi.eu</a:t>
            </a:r>
          </a:p>
        </p:txBody>
      </p:sp>
      <p:sp>
        <p:nvSpPr>
          <p:cNvPr id="9" name="Rectangle 8"/>
          <p:cNvSpPr/>
          <p:nvPr userDrawn="1"/>
        </p:nvSpPr>
        <p:spPr>
          <a:xfrm flipV="1">
            <a:off x="1" y="6592888"/>
            <a:ext cx="6732000" cy="4571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22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820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831" r:id="rId10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88000" indent="-360000" algn="l" defTabSz="914400" rtl="0" eaLnBrk="1" latinLnBrk="0" hangingPunct="1">
        <a:lnSpc>
          <a:spcPct val="100000"/>
        </a:lnSpc>
        <a:spcBef>
          <a:spcPts val="2400"/>
        </a:spcBef>
        <a:buClr>
          <a:schemeClr val="accent6"/>
        </a:buClr>
        <a:buSzPct val="80000"/>
        <a:buFont typeface="Arial" panose="020B0604020202020204" pitchFamily="34" charset="0"/>
        <a:buChar char="►"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720000" indent="-288000" algn="l" defTabSz="914400" rtl="0" eaLnBrk="1" latinLnBrk="0" hangingPunct="1">
        <a:lnSpc>
          <a:spcPct val="100000"/>
        </a:lnSpc>
        <a:spcBef>
          <a:spcPts val="500"/>
        </a:spcBef>
        <a:buClr>
          <a:schemeClr val="accent6">
            <a:lumMod val="75000"/>
          </a:schemeClr>
        </a:buClr>
        <a:buSzPct val="70000"/>
        <a:buFont typeface="Arial" panose="020B0604020202020204" pitchFamily="34" charset="0"/>
        <a:buChar char="►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30400" algn="l" defTabSz="914400" rtl="0" eaLnBrk="1" latinLnBrk="0" hangingPunct="1">
        <a:lnSpc>
          <a:spcPct val="100000"/>
        </a:lnSpc>
        <a:spcBef>
          <a:spcPts val="500"/>
        </a:spcBef>
        <a:buClr>
          <a:srgbClr val="00B0F0"/>
        </a:buClr>
        <a:buFont typeface="Arial" panose="020B0604020202020204" pitchFamily="34" charset="0"/>
        <a:buChar char="•"/>
        <a:defRPr sz="2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8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30400" algn="l" defTabSz="914400" rtl="0" eaLnBrk="1" latinLnBrk="0" hangingPunct="1">
        <a:lnSpc>
          <a:spcPct val="80000"/>
        </a:lnSpc>
        <a:spcBef>
          <a:spcPts val="500"/>
        </a:spcBef>
        <a:buClr>
          <a:schemeClr val="accent6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"/>
          <a:stretch/>
        </p:blipFill>
        <p:spPr>
          <a:xfrm rot="16200000">
            <a:off x="4608487" y="2326720"/>
            <a:ext cx="6868697" cy="221525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58222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FA94E-1D9B-4125-9902-6BFEE373EEA0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Gill Sans MT"/>
              </a:rPr>
              <a:pPr/>
              <a:t>20/01/2021</a:t>
            </a:fld>
            <a:endParaRPr lang="en-GB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33850" y="6356351"/>
            <a:ext cx="781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25F18-0A0A-4EBF-9150-D81CDC8E595D}" type="slidenum">
              <a:rPr lang="en-GB" smtClean="0">
                <a:solidFill>
                  <a:prstClr val="black">
                    <a:tint val="75000"/>
                  </a:prstClr>
                </a:solidFill>
                <a:latin typeface="Gill Sans MT"/>
              </a:rPr>
              <a:pPr/>
              <a:t>‹N°›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77423" y="6589431"/>
            <a:ext cx="12240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31B6FD">
                    <a:lumMod val="7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www.waterjpi.eu</a:t>
            </a:r>
          </a:p>
        </p:txBody>
      </p:sp>
      <p:sp>
        <p:nvSpPr>
          <p:cNvPr id="9" name="Rectangle 8"/>
          <p:cNvSpPr/>
          <p:nvPr/>
        </p:nvSpPr>
        <p:spPr>
          <a:xfrm flipV="1">
            <a:off x="1" y="6592888"/>
            <a:ext cx="6732000" cy="4571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22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06391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88000" indent="-360000" algn="l" defTabSz="914400" rtl="0" eaLnBrk="1" latinLnBrk="0" hangingPunct="1">
        <a:lnSpc>
          <a:spcPct val="100000"/>
        </a:lnSpc>
        <a:spcBef>
          <a:spcPts val="2400"/>
        </a:spcBef>
        <a:buClr>
          <a:schemeClr val="accent6"/>
        </a:buClr>
        <a:buSzPct val="80000"/>
        <a:buFont typeface="Arial" panose="020B0604020202020204" pitchFamily="34" charset="0"/>
        <a:buChar char="►"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720000" indent="-288000" algn="l" defTabSz="914400" rtl="0" eaLnBrk="1" latinLnBrk="0" hangingPunct="1">
        <a:lnSpc>
          <a:spcPct val="100000"/>
        </a:lnSpc>
        <a:spcBef>
          <a:spcPts val="500"/>
        </a:spcBef>
        <a:buClr>
          <a:schemeClr val="accent6">
            <a:lumMod val="75000"/>
          </a:schemeClr>
        </a:buClr>
        <a:buSzPct val="70000"/>
        <a:buFont typeface="Arial" panose="020B0604020202020204" pitchFamily="34" charset="0"/>
        <a:buChar char="►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30400" algn="l" defTabSz="914400" rtl="0" eaLnBrk="1" latinLnBrk="0" hangingPunct="1">
        <a:lnSpc>
          <a:spcPct val="100000"/>
        </a:lnSpc>
        <a:spcBef>
          <a:spcPts val="500"/>
        </a:spcBef>
        <a:buClr>
          <a:srgbClr val="00B0F0"/>
        </a:buClr>
        <a:buFont typeface="Arial" panose="020B0604020202020204" pitchFamily="34" charset="0"/>
        <a:buChar char="•"/>
        <a:defRPr sz="2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8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30400" algn="l" defTabSz="914400" rtl="0" eaLnBrk="1" latinLnBrk="0" hangingPunct="1">
        <a:lnSpc>
          <a:spcPct val="80000"/>
        </a:lnSpc>
        <a:spcBef>
          <a:spcPts val="500"/>
        </a:spcBef>
        <a:buClr>
          <a:schemeClr val="accent6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asque-hpc.blogspot.com/2009_12_01_archive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://2016.igem.org/Team:Kyoto/Integrated_Practices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Panagiotis.Balabanis@ec.europa.eu" TargetMode="External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antiphishing.vadesecure.com/2/RG9taW5pcXVlLkRBUk1FTkRSQUlMQGFnZW5jZXJlY2hlcmNoZS5mcnxWUkM4MDQ0MzI%3D/ec.europa.eu/info/files/european-partnership-water4all-water-security-planet_en" TargetMode="External"/><Relationship Id="rId5" Type="http://schemas.openxmlformats.org/officeDocument/2006/relationships/hyperlink" Target="mailto:Waterjpisecretariat@agencerecherche.fr" TargetMode="External"/><Relationship Id="rId4" Type="http://schemas.openxmlformats.org/officeDocument/2006/relationships/hyperlink" Target="mailto:olivier.bouc@agencerecherche.f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23888" y="2304455"/>
            <a:ext cx="7886700" cy="2852737"/>
          </a:xfrm>
        </p:spPr>
        <p:txBody>
          <a:bodyPr>
            <a:normAutofit/>
          </a:bodyPr>
          <a:lstStyle/>
          <a:p>
            <a:r>
              <a:rPr lang="fr-FR" dirty="0" err="1"/>
              <a:t>Overview</a:t>
            </a:r>
            <a:r>
              <a:rPr lang="fr-FR" dirty="0"/>
              <a:t> of the </a:t>
            </a:r>
            <a:r>
              <a:rPr lang="en-US" dirty="0"/>
              <a:t>Water4All candidate EU Partnership</a:t>
            </a:r>
            <a:endParaRPr lang="fr-FR" dirty="0"/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633748"/>
            <a:ext cx="2771800" cy="1819588"/>
          </a:xfrm>
          <a:prstGeom prst="rect">
            <a:avLst/>
          </a:prstGeom>
        </p:spPr>
      </p:pic>
      <p:sp>
        <p:nvSpPr>
          <p:cNvPr id="9" name="Sous-titre 2">
            <a:extLst>
              <a:ext uri="{FF2B5EF4-FFF2-40B4-BE49-F238E27FC236}">
                <a16:creationId xmlns:a16="http://schemas.microsoft.com/office/drawing/2014/main" id="{D4C8D6DA-B491-43F8-9599-2F6C77054739}"/>
              </a:ext>
            </a:extLst>
          </p:cNvPr>
          <p:cNvSpPr txBox="1">
            <a:spLocks/>
          </p:cNvSpPr>
          <p:nvPr/>
        </p:nvSpPr>
        <p:spPr>
          <a:xfrm>
            <a:off x="633412" y="5733256"/>
            <a:ext cx="4595227" cy="3863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6"/>
              </a:buClr>
              <a:buSzPct val="80000"/>
              <a:buFont typeface="Arial" panose="020B0604020202020204" pitchFamily="34" charset="0"/>
              <a:buNone/>
              <a:defRPr sz="2400" b="1" kern="120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6">
                  <a:lumMod val="75000"/>
                </a:schemeClr>
              </a:buClr>
              <a:buSzPct val="70000"/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8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80000"/>
              </a:lnSpc>
              <a:spcBef>
                <a:spcPts val="5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21 Janvier 2021</a:t>
            </a:r>
          </a:p>
        </p:txBody>
      </p:sp>
    </p:spTree>
    <p:extLst>
      <p:ext uri="{BB962C8B-B14F-4D97-AF65-F5344CB8AC3E}">
        <p14:creationId xmlns:p14="http://schemas.microsoft.com/office/powerpoint/2010/main" val="2473436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5631"/>
            <a:ext cx="8640960" cy="1101121"/>
          </a:xfrm>
        </p:spPr>
        <p:txBody>
          <a:bodyPr>
            <a:normAutofit/>
          </a:bodyPr>
          <a:lstStyle/>
          <a:p>
            <a:pPr marL="0" indent="0"/>
            <a:r>
              <a:rPr lang="en-IE" sz="2800" dirty="0"/>
              <a:t>Candidate European Partnership</a:t>
            </a:r>
            <a:br>
              <a:rPr lang="en-IE" sz="2800" dirty="0"/>
            </a:br>
            <a:r>
              <a:rPr lang="en-US" sz="2800" b="1" dirty="0"/>
              <a:t>Water Security for the Planet (Water4All)</a:t>
            </a:r>
            <a:r>
              <a:rPr lang="en-IE" sz="2800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71782"/>
            <a:ext cx="8496944" cy="45655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i="0" dirty="0"/>
              <a:t>Form: </a:t>
            </a:r>
            <a:r>
              <a:rPr lang="en-US" sz="2400" i="0" dirty="0"/>
              <a:t>Co-funded partnership</a:t>
            </a:r>
            <a:r>
              <a:rPr lang="en-US" sz="2400" b="1" i="0" dirty="0"/>
              <a:t> </a:t>
            </a:r>
          </a:p>
          <a:p>
            <a:pPr marL="0" indent="0">
              <a:buNone/>
            </a:pPr>
            <a:r>
              <a:rPr lang="en-US" sz="2400" b="1" i="0" dirty="0"/>
              <a:t>Partners</a:t>
            </a:r>
            <a:r>
              <a:rPr lang="en-US" sz="2400" i="0" dirty="0"/>
              <a:t>: </a:t>
            </a:r>
          </a:p>
          <a:p>
            <a:pPr>
              <a:spcBef>
                <a:spcPts val="600"/>
              </a:spcBef>
            </a:pPr>
            <a:r>
              <a:rPr lang="en-US" sz="2400" i="0" dirty="0"/>
              <a:t>National/regional research funders and policy makers </a:t>
            </a:r>
            <a:br>
              <a:rPr lang="en-US" sz="2400" i="0" dirty="0"/>
            </a:br>
            <a:r>
              <a:rPr lang="en-US" sz="2400" i="0" dirty="0"/>
              <a:t>as core members</a:t>
            </a:r>
          </a:p>
          <a:p>
            <a:pPr>
              <a:spcBef>
                <a:spcPts val="600"/>
              </a:spcBef>
            </a:pPr>
            <a:r>
              <a:rPr lang="en-US" sz="2400" i="0" dirty="0"/>
              <a:t>in association with other research and economic actors </a:t>
            </a:r>
          </a:p>
          <a:p>
            <a:pPr marL="0" indent="0">
              <a:buNone/>
            </a:pPr>
            <a:r>
              <a:rPr lang="en-US" sz="2400" b="1" i="0" dirty="0"/>
              <a:t>Lead DG(s): </a:t>
            </a:r>
            <a:r>
              <a:rPr lang="en-US" sz="2400" i="0" dirty="0"/>
              <a:t>R&amp;I, ENV</a:t>
            </a:r>
          </a:p>
          <a:p>
            <a:pPr marL="0" indent="0">
              <a:buNone/>
            </a:pPr>
            <a:r>
              <a:rPr lang="en-US" sz="2400" b="1" i="0" dirty="0"/>
              <a:t>Predecessor: </a:t>
            </a:r>
            <a:r>
              <a:rPr lang="en-US" sz="2400" i="0" dirty="0"/>
              <a:t>Building on the work of the Water JPI, the EIP Water and the Water Europe Technology Platform</a:t>
            </a:r>
          </a:p>
          <a:p>
            <a:pPr marL="0" indent="0">
              <a:buNone/>
            </a:pPr>
            <a:r>
              <a:rPr lang="en-IE" sz="2400" b="1" i="0" dirty="0"/>
              <a:t>Launch: </a:t>
            </a:r>
            <a:r>
              <a:rPr lang="en-IE" sz="2400" i="0" dirty="0"/>
              <a:t>Horizon Europe WP 2021/22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241669-2735-FD48-AE4B-5A198F158666}"/>
              </a:ext>
            </a:extLst>
          </p:cNvPr>
          <p:cNvSpPr txBox="1"/>
          <p:nvPr/>
        </p:nvSpPr>
        <p:spPr>
          <a:xfrm>
            <a:off x="-3383280" y="-65024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0" dirty="0" err="1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652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3265" y="385012"/>
            <a:ext cx="7886700" cy="1325563"/>
          </a:xfrm>
        </p:spPr>
        <p:txBody>
          <a:bodyPr>
            <a:normAutofit/>
          </a:bodyPr>
          <a:lstStyle/>
          <a:p>
            <a:pPr marL="71438" indent="15875"/>
            <a:r>
              <a:rPr lang="it-IT" sz="3100" b="1" dirty="0" err="1"/>
              <a:t>Aim</a:t>
            </a:r>
            <a:r>
              <a:rPr lang="it-IT" sz="3100" b="1" dirty="0"/>
              <a:t> </a:t>
            </a:r>
            <a:r>
              <a:rPr lang="it-IT" sz="3100" b="1" dirty="0" err="1"/>
              <a:t>of</a:t>
            </a:r>
            <a:r>
              <a:rPr lang="it-IT" sz="3100" b="1" dirty="0"/>
              <a:t> the Partnership</a:t>
            </a:r>
            <a:br>
              <a:rPr lang="it-IT" b="1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511" y="1565784"/>
            <a:ext cx="7886700" cy="504879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Concentrating research and innovation and the funding landscape of water in Europe and beyond. </a:t>
            </a:r>
            <a:endParaRPr lang="it-IT" dirty="0"/>
          </a:p>
          <a:p>
            <a:pPr lvl="0"/>
            <a:r>
              <a:rPr lang="en-US" dirty="0"/>
              <a:t>Enabling </a:t>
            </a:r>
            <a:r>
              <a:rPr lang="en-US" b="1" dirty="0"/>
              <a:t>water security for all</a:t>
            </a:r>
            <a:r>
              <a:rPr lang="en-US" dirty="0"/>
              <a:t> on the long term by boosting systemic</a:t>
            </a:r>
            <a:r>
              <a:rPr lang="en-US" b="1" dirty="0"/>
              <a:t> transformations</a:t>
            </a:r>
            <a:r>
              <a:rPr lang="en-US" dirty="0"/>
              <a:t> and changes across the entire water research and innovation pipeline</a:t>
            </a:r>
            <a:r>
              <a:rPr lang="en-US" b="1" dirty="0"/>
              <a:t>, fostering the matchmaking between problem owners and solution providers</a:t>
            </a:r>
            <a:r>
              <a:rPr lang="en-US" dirty="0"/>
              <a:t>.</a:t>
            </a:r>
            <a:endParaRPr lang="it-IT" dirty="0"/>
          </a:p>
          <a:p>
            <a:pPr lvl="1"/>
            <a:r>
              <a:rPr lang="en-US" i="1" dirty="0"/>
              <a:t>cross-sectoral approach, encompassing policy, environmental, economic, technological and societal considerations.</a:t>
            </a:r>
          </a:p>
          <a:p>
            <a:pPr lvl="1"/>
            <a:r>
              <a:rPr lang="en-US" i="1" dirty="0"/>
              <a:t>continuum from knowledge development to the transfer and practice to the actors of policy, operators and society.</a:t>
            </a:r>
            <a:endParaRPr lang="it-IT" i="1" dirty="0"/>
          </a:p>
          <a:p>
            <a:pPr>
              <a:buSzPts val="1900"/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5" name="Grafik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303" y="122236"/>
            <a:ext cx="2627697" cy="15883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9488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1017" y="2841673"/>
            <a:ext cx="7982958" cy="384276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b="1" dirty="0"/>
              <a:t>A broad range of activities</a:t>
            </a:r>
            <a:r>
              <a:rPr lang="en-US" dirty="0"/>
              <a:t> along the R&amp;I chain of value:</a:t>
            </a:r>
            <a:endParaRPr lang="it-IT" dirty="0"/>
          </a:p>
          <a:p>
            <a:pPr lvl="1"/>
            <a:r>
              <a:rPr lang="en-US" sz="2600" b="1" dirty="0"/>
              <a:t>Alignment</a:t>
            </a:r>
            <a:r>
              <a:rPr lang="en-US" sz="2600" dirty="0"/>
              <a:t> of national and regional </a:t>
            </a:r>
            <a:r>
              <a:rPr lang="en-US" sz="2600" dirty="0" err="1"/>
              <a:t>programmes</a:t>
            </a:r>
            <a:r>
              <a:rPr lang="en-US" sz="2600" dirty="0"/>
              <a:t>; research synergies among networks;</a:t>
            </a:r>
            <a:endParaRPr lang="it-IT" sz="2600" dirty="0"/>
          </a:p>
          <a:p>
            <a:pPr lvl="1"/>
            <a:r>
              <a:rPr lang="en-US" sz="2600" b="1" dirty="0"/>
              <a:t>Joint calls</a:t>
            </a:r>
            <a:r>
              <a:rPr lang="en-US" sz="2600" dirty="0"/>
              <a:t>, transfer calls, new formats to account for knowledge and innovation transfer;</a:t>
            </a:r>
            <a:endParaRPr lang="it-IT" sz="2600" dirty="0"/>
          </a:p>
          <a:p>
            <a:pPr lvl="1"/>
            <a:r>
              <a:rPr lang="en-US" sz="2600" dirty="0"/>
              <a:t>Joint activities such as </a:t>
            </a:r>
            <a:r>
              <a:rPr lang="en-US" sz="2600" b="1" dirty="0"/>
              <a:t>knowledge hubs</a:t>
            </a:r>
            <a:r>
              <a:rPr lang="en-US" sz="2600" dirty="0"/>
              <a:t>, engaging with </a:t>
            </a:r>
            <a:r>
              <a:rPr lang="en-US" sz="2600" b="1" dirty="0"/>
              <a:t>demonstration sites or living labs</a:t>
            </a:r>
            <a:r>
              <a:rPr lang="en-US" sz="2600" dirty="0"/>
              <a:t>, roadshows, </a:t>
            </a:r>
            <a:r>
              <a:rPr lang="en-US" sz="2600" b="1" dirty="0"/>
              <a:t>science-policy interface </a:t>
            </a:r>
            <a:r>
              <a:rPr lang="en-US" sz="2600" dirty="0"/>
              <a:t>documents and events</a:t>
            </a:r>
            <a:endParaRPr lang="it-IT" sz="2600" dirty="0"/>
          </a:p>
          <a:p>
            <a:pPr lvl="1"/>
            <a:r>
              <a:rPr lang="en-US" sz="2600" dirty="0"/>
              <a:t>Contribution to UN monitoring, decrease of barriers in </a:t>
            </a:r>
            <a:r>
              <a:rPr lang="en-US" sz="2600" b="1" dirty="0"/>
              <a:t>international cooperation</a:t>
            </a:r>
            <a:r>
              <a:rPr lang="en-US" sz="2600" dirty="0"/>
              <a:t>.</a:t>
            </a:r>
            <a:endParaRPr lang="it-IT" sz="2600" dirty="0"/>
          </a:p>
        </p:txBody>
      </p:sp>
      <p:pic>
        <p:nvPicPr>
          <p:cNvPr id="4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3896748" y="173559"/>
            <a:ext cx="5327847" cy="2491758"/>
          </a:xfrm>
          <a:prstGeom prst="rect">
            <a:avLst/>
          </a:prstGeom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07275" y="365126"/>
            <a:ext cx="7886700" cy="1325563"/>
          </a:xfrm>
        </p:spPr>
        <p:txBody>
          <a:bodyPr/>
          <a:lstStyle/>
          <a:p>
            <a:r>
              <a:rPr lang="it-IT" b="1" dirty="0" err="1"/>
              <a:t>Main</a:t>
            </a:r>
            <a:r>
              <a:rPr lang="it-IT" b="1" dirty="0"/>
              <a:t> </a:t>
            </a:r>
            <a:r>
              <a:rPr lang="it-IT" b="1" dirty="0" err="1"/>
              <a:t>activities</a:t>
            </a:r>
            <a:endParaRPr lang="it-IT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BE06EE1-8628-4D72-9BA7-B055D5ED961D}"/>
              </a:ext>
            </a:extLst>
          </p:cNvPr>
          <p:cNvSpPr txBox="1"/>
          <p:nvPr/>
        </p:nvSpPr>
        <p:spPr>
          <a:xfrm>
            <a:off x="5763493" y="1173018"/>
            <a:ext cx="350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247E511-46B4-44BE-9B38-ADFA0FCC59AF}"/>
              </a:ext>
            </a:extLst>
          </p:cNvPr>
          <p:cNvSpPr txBox="1"/>
          <p:nvPr/>
        </p:nvSpPr>
        <p:spPr>
          <a:xfrm>
            <a:off x="4832873" y="1034518"/>
            <a:ext cx="350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B.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4F1EA41-207C-411C-A12E-A7ED6A33FF8D}"/>
              </a:ext>
            </a:extLst>
          </p:cNvPr>
          <p:cNvSpPr txBox="1"/>
          <p:nvPr/>
        </p:nvSpPr>
        <p:spPr>
          <a:xfrm>
            <a:off x="7630238" y="1004816"/>
            <a:ext cx="350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C.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00D70AB-E3DB-4255-9989-30698CB89584}"/>
              </a:ext>
            </a:extLst>
          </p:cNvPr>
          <p:cNvSpPr txBox="1"/>
          <p:nvPr/>
        </p:nvSpPr>
        <p:spPr>
          <a:xfrm>
            <a:off x="4832873" y="1492399"/>
            <a:ext cx="350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E.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A13998B-A469-4B88-9AC3-19F55E5FB6C7}"/>
              </a:ext>
            </a:extLst>
          </p:cNvPr>
          <p:cNvSpPr txBox="1"/>
          <p:nvPr/>
        </p:nvSpPr>
        <p:spPr>
          <a:xfrm>
            <a:off x="7630238" y="1492398"/>
            <a:ext cx="350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92823"/>
            <a:ext cx="6732270" cy="45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8650" y="713718"/>
            <a:ext cx="78867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en-GB" dirty="0">
                <a:solidFill>
                  <a:schemeClr val="accent4"/>
                </a:solidFill>
              </a:rPr>
              <a:t>Participation opportunities</a:t>
            </a:r>
            <a:endParaRPr spc="-15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EE48C9B-D6E6-419F-80BA-1EA2DB0CB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2153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dirty="0"/>
              <a:t>Alignment of research &amp; innovation agenda</a:t>
            </a:r>
          </a:p>
          <a:p>
            <a:pPr>
              <a:lnSpc>
                <a:spcPct val="110000"/>
              </a:lnSpc>
            </a:pPr>
            <a:r>
              <a:rPr lang="en-GB" dirty="0"/>
              <a:t>Participation in open calls launched by the Partnership</a:t>
            </a:r>
          </a:p>
          <a:p>
            <a:pPr>
              <a:lnSpc>
                <a:spcPct val="110000"/>
              </a:lnSpc>
            </a:pPr>
            <a:r>
              <a:rPr lang="en-GB" dirty="0"/>
              <a:t>Collaboration in activities of common interest</a:t>
            </a:r>
            <a:endParaRPr lang="en-GB" i="1" dirty="0"/>
          </a:p>
          <a:p>
            <a:pPr lvl="1">
              <a:lnSpc>
                <a:spcPct val="110000"/>
              </a:lnSpc>
            </a:pPr>
            <a:r>
              <a:rPr lang="en-GB" dirty="0"/>
              <a:t>Use of research infrastructure / data collection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Connection with ongoing / new demonstration sites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Knowledge transfer, capacity building</a:t>
            </a:r>
          </a:p>
          <a:p>
            <a:pPr>
              <a:lnSpc>
                <a:spcPct val="110000"/>
              </a:lnSpc>
            </a:pPr>
            <a:r>
              <a:rPr lang="en-GB" dirty="0"/>
              <a:t>Modalities to be defined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7390" y="1781031"/>
            <a:ext cx="7807960" cy="4475575"/>
          </a:xfrm>
          <a:prstGeom prst="rect">
            <a:avLst/>
          </a:prstGeom>
        </p:spPr>
        <p:txBody>
          <a:bodyPr vert="horz" wrap="square" lIns="0" tIns="26034" rIns="0" bIns="0" rtlCol="0">
            <a:normAutofit/>
          </a:bodyPr>
          <a:lstStyle/>
          <a:p>
            <a:pPr marL="372745" marR="0" lvl="0" indent="-360680" algn="l" defTabSz="457200" rtl="0" eaLnBrk="1" fontAlgn="auto" latinLnBrk="0" hangingPunct="1">
              <a:lnSpc>
                <a:spcPct val="100000"/>
              </a:lnSpc>
              <a:spcBef>
                <a:spcPts val="204"/>
              </a:spcBef>
              <a:spcAft>
                <a:spcPts val="0"/>
              </a:spcAft>
              <a:buClr>
                <a:srgbClr val="04DFDB"/>
              </a:buClr>
              <a:buSzPct val="80555"/>
              <a:buFont typeface="Arial"/>
              <a:buChar char="►"/>
              <a:tabLst>
                <a:tab pos="372745" algn="l"/>
                <a:tab pos="373380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73D86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39DBC41-FF22-4D34-ABB8-6FBC72D52D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149" y="243841"/>
            <a:ext cx="1993201" cy="1193754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2F4FF69F-BBE0-4E95-8F3A-18D9571854D1}"/>
              </a:ext>
            </a:extLst>
          </p:cNvPr>
          <p:cNvSpPr/>
          <p:nvPr/>
        </p:nvSpPr>
        <p:spPr>
          <a:xfrm>
            <a:off x="8040081" y="1839681"/>
            <a:ext cx="932873" cy="3216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Pillar</a:t>
            </a: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A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BA273386-5961-4CB5-9727-B598465955FE}"/>
              </a:ext>
            </a:extLst>
          </p:cNvPr>
          <p:cNvSpPr/>
          <p:nvPr/>
        </p:nvSpPr>
        <p:spPr>
          <a:xfrm>
            <a:off x="8127653" y="2995547"/>
            <a:ext cx="932873" cy="32162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Pillar</a:t>
            </a: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B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6DF2DCDF-BE9C-4561-BEAF-E77BECE46127}"/>
              </a:ext>
            </a:extLst>
          </p:cNvPr>
          <p:cNvSpPr/>
          <p:nvPr/>
        </p:nvSpPr>
        <p:spPr>
          <a:xfrm>
            <a:off x="8085959" y="4403515"/>
            <a:ext cx="950537" cy="32162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Pillar</a:t>
            </a: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E</a:t>
            </a:r>
          </a:p>
        </p:txBody>
      </p:sp>
    </p:spTree>
    <p:extLst>
      <p:ext uri="{BB962C8B-B14F-4D97-AF65-F5344CB8AC3E}">
        <p14:creationId xmlns:p14="http://schemas.microsoft.com/office/powerpoint/2010/main" val="4031363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Expected schedule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825625"/>
            <a:ext cx="8119814" cy="43513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Call publication ~ April?</a:t>
            </a:r>
          </a:p>
          <a:p>
            <a:pPr>
              <a:lnSpc>
                <a:spcPct val="110000"/>
              </a:lnSpc>
            </a:pPr>
            <a:r>
              <a:rPr lang="en-US" dirty="0"/>
              <a:t>Submission deadline 3 months later</a:t>
            </a:r>
          </a:p>
          <a:p>
            <a:r>
              <a:rPr lang="en-US" dirty="0"/>
              <a:t>Launch early 2022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5971742-DB6E-4C93-BEB8-120F4FDA7A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59368" y="365126"/>
            <a:ext cx="1153380" cy="88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49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5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 anchor="t">
            <a:normAutofit/>
          </a:bodyPr>
          <a:lstStyle/>
          <a:p>
            <a:pPr algn="ctr"/>
            <a:r>
              <a:rPr lang="en-US" sz="3200" b="1" dirty="0">
                <a:solidFill>
                  <a:schemeClr val="accent4"/>
                </a:solidFill>
              </a:rPr>
              <a:t>Strategic Research and Innovation Agenda</a:t>
            </a:r>
            <a:endParaRPr lang="en-GB" sz="3200" b="1" dirty="0">
              <a:solidFill>
                <a:schemeClr val="accent4"/>
              </a:solidFill>
            </a:endParaRPr>
          </a:p>
        </p:txBody>
      </p:sp>
      <p:graphicFrame>
        <p:nvGraphicFramePr>
          <p:cNvPr id="179" name="Objet 178">
            <a:extLst>
              <a:ext uri="{FF2B5EF4-FFF2-40B4-BE49-F238E27FC236}">
                <a16:creationId xmlns:a16="http://schemas.microsoft.com/office/drawing/2014/main" id="{53C7F7C5-1831-485A-BBF9-FFB5EF027C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681988"/>
              </p:ext>
            </p:extLst>
          </p:nvPr>
        </p:nvGraphicFramePr>
        <p:xfrm>
          <a:off x="531812" y="957263"/>
          <a:ext cx="6840252" cy="520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Worksheet" r:id="rId3" imgW="6495927" imgH="4943581" progId="Excel.Sheet.12">
                  <p:embed/>
                </p:oleObj>
              </mc:Choice>
              <mc:Fallback>
                <p:oleObj name="Worksheet" r:id="rId3" imgW="6495927" imgH="4943581" progId="Excel.Sheet.12">
                  <p:embed/>
                  <p:pic>
                    <p:nvPicPr>
                      <p:cNvPr id="179" name="Objet 178">
                        <a:extLst>
                          <a:ext uri="{FF2B5EF4-FFF2-40B4-BE49-F238E27FC236}">
                            <a16:creationId xmlns:a16="http://schemas.microsoft.com/office/drawing/2014/main" id="{53C7F7C5-1831-485A-BBF9-FFB5EF027C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1812" y="957263"/>
                        <a:ext cx="6840252" cy="5205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" name="Étoile : 5 branches 126">
            <a:extLst>
              <a:ext uri="{FF2B5EF4-FFF2-40B4-BE49-F238E27FC236}">
                <a16:creationId xmlns:a16="http://schemas.microsoft.com/office/drawing/2014/main" id="{61EAEE42-0F69-4F32-B26A-65319B4A2821}"/>
              </a:ext>
            </a:extLst>
          </p:cNvPr>
          <p:cNvSpPr/>
          <p:nvPr/>
        </p:nvSpPr>
        <p:spPr>
          <a:xfrm>
            <a:off x="5580112" y="939536"/>
            <a:ext cx="606425" cy="533399"/>
          </a:xfrm>
          <a:prstGeom prst="star5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1200" dirty="0">
                <a:solidFill>
                  <a:schemeClr val="tx2"/>
                </a:solidFill>
              </a:rPr>
              <a:t>V0</a:t>
            </a:r>
          </a:p>
        </p:txBody>
      </p:sp>
      <p:pic>
        <p:nvPicPr>
          <p:cNvPr id="186" name="Image 185">
            <a:extLst>
              <a:ext uri="{FF2B5EF4-FFF2-40B4-BE49-F238E27FC236}">
                <a16:creationId xmlns:a16="http://schemas.microsoft.com/office/drawing/2014/main" id="{D20899F6-9AC8-4083-A58B-2957F79785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789984" y="1788580"/>
            <a:ext cx="1077505" cy="849845"/>
          </a:xfrm>
          <a:prstGeom prst="rect">
            <a:avLst/>
          </a:prstGeom>
        </p:spPr>
      </p:pic>
      <p:sp>
        <p:nvSpPr>
          <p:cNvPr id="6" name="Étoile : 5 branches 5">
            <a:extLst>
              <a:ext uri="{FF2B5EF4-FFF2-40B4-BE49-F238E27FC236}">
                <a16:creationId xmlns:a16="http://schemas.microsoft.com/office/drawing/2014/main" id="{310C55E1-BA34-40AD-AD5A-88913060450B}"/>
              </a:ext>
            </a:extLst>
          </p:cNvPr>
          <p:cNvSpPr/>
          <p:nvPr/>
        </p:nvSpPr>
        <p:spPr>
          <a:xfrm>
            <a:off x="5580112" y="2047345"/>
            <a:ext cx="606425" cy="53339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1100" dirty="0">
                <a:solidFill>
                  <a:schemeClr val="tx2"/>
                </a:solidFill>
              </a:rPr>
              <a:t>V0.5</a:t>
            </a:r>
          </a:p>
        </p:txBody>
      </p:sp>
      <p:sp>
        <p:nvSpPr>
          <p:cNvPr id="7" name="Étoile : 5 branches 6">
            <a:extLst>
              <a:ext uri="{FF2B5EF4-FFF2-40B4-BE49-F238E27FC236}">
                <a16:creationId xmlns:a16="http://schemas.microsoft.com/office/drawing/2014/main" id="{CD431CBB-E263-46AD-9477-5216A67783D3}"/>
              </a:ext>
            </a:extLst>
          </p:cNvPr>
          <p:cNvSpPr/>
          <p:nvPr/>
        </p:nvSpPr>
        <p:spPr>
          <a:xfrm>
            <a:off x="6516216" y="4005064"/>
            <a:ext cx="606425" cy="53339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1100" dirty="0">
                <a:solidFill>
                  <a:schemeClr val="tx2"/>
                </a:solidFill>
              </a:rPr>
              <a:t>V1.0</a:t>
            </a:r>
          </a:p>
        </p:txBody>
      </p:sp>
    </p:spTree>
    <p:extLst>
      <p:ext uri="{BB962C8B-B14F-4D97-AF65-F5344CB8AC3E}">
        <p14:creationId xmlns:p14="http://schemas.microsoft.com/office/powerpoint/2010/main" val="1536098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353" y="319907"/>
            <a:ext cx="7886700" cy="1325563"/>
          </a:xfrm>
        </p:spPr>
        <p:txBody>
          <a:bodyPr>
            <a:normAutofit/>
          </a:bodyPr>
          <a:lstStyle/>
          <a:p>
            <a:r>
              <a:rPr lang="en-GB" dirty="0"/>
              <a:t>Questions?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112" y="2463006"/>
            <a:ext cx="3533775" cy="3076575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663" y="483828"/>
            <a:ext cx="2787831" cy="166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82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Contacts for Water4All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Commission services: </a:t>
            </a:r>
            <a:r>
              <a:rPr lang="fr-FR" dirty="0" err="1">
                <a:hlinkClick r:id="rId3"/>
              </a:rPr>
              <a:t>Panagiotis</a:t>
            </a:r>
            <a:r>
              <a:rPr lang="fr-FR" dirty="0">
                <a:hlinkClick r:id="rId3"/>
              </a:rPr>
              <a:t> </a:t>
            </a:r>
            <a:r>
              <a:rPr lang="fr-FR" dirty="0" err="1">
                <a:hlinkClick r:id="rId3"/>
              </a:rPr>
              <a:t>Balabanis</a:t>
            </a:r>
            <a:endParaRPr lang="fr-FR" dirty="0"/>
          </a:p>
          <a:p>
            <a:r>
              <a:rPr lang="fr-FR" dirty="0" err="1"/>
              <a:t>Partners</a:t>
            </a:r>
            <a:r>
              <a:rPr lang="fr-FR" dirty="0"/>
              <a:t>: Agence Nationale de la Recherche (ANR) – </a:t>
            </a:r>
            <a:r>
              <a:rPr lang="fr-FR" dirty="0">
                <a:hlinkClick r:id="rId4"/>
              </a:rPr>
              <a:t>Olivier Bouc</a:t>
            </a:r>
            <a:r>
              <a:rPr lang="fr-FR" dirty="0"/>
              <a:t>; </a:t>
            </a:r>
            <a:r>
              <a:rPr lang="fr-FR" dirty="0">
                <a:hlinkClick r:id="rId5"/>
              </a:rPr>
              <a:t>Waterjpisecretariat@agencerecherche.fr</a:t>
            </a:r>
            <a:r>
              <a:rPr lang="fr-FR" dirty="0"/>
              <a:t> </a:t>
            </a:r>
          </a:p>
          <a:p>
            <a:r>
              <a:rPr lang="en-GB" b="1"/>
              <a:t>Detailed draft </a:t>
            </a:r>
            <a:r>
              <a:rPr lang="en-GB" b="1" dirty="0"/>
              <a:t>proposal of Water4All </a:t>
            </a:r>
            <a:r>
              <a:rPr lang="en-GB" dirty="0"/>
              <a:t>available at: </a:t>
            </a:r>
            <a:r>
              <a:rPr lang="en-GB" u="sng" dirty="0">
                <a:hlinkClick r:id="rId6"/>
              </a:rPr>
              <a:t>https://ec.europa.eu/info/files/european-partnership-water4all-water-security-planet_en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683E86F5-DBE8-4D66-BB86-C23A67D79E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130" y="365126"/>
            <a:ext cx="1237220" cy="81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15184"/>
      </p:ext>
    </p:extLst>
  </p:cSld>
  <p:clrMapOvr>
    <a:masterClrMapping/>
  </p:clrMapOvr>
</p:sld>
</file>

<file path=ppt/theme/theme1.xml><?xml version="1.0" encoding="utf-8"?>
<a:theme xmlns:a="http://schemas.openxmlformats.org/drawingml/2006/main" name="Water JPI new">
  <a:themeElements>
    <a:clrScheme name="Personnalisé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ater JPI new">
  <a:themeElements>
    <a:clrScheme name="Personnalisé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Gill Sans M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1927</TotalTime>
  <Words>388</Words>
  <Application>Microsoft Office PowerPoint</Application>
  <PresentationFormat>Affichage à l'écran (4:3)</PresentationFormat>
  <Paragraphs>52</Paragraphs>
  <Slides>9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7" baseType="lpstr">
      <vt:lpstr>Arial</vt:lpstr>
      <vt:lpstr>Calibri Light</vt:lpstr>
      <vt:lpstr>Gill Sans MT</vt:lpstr>
      <vt:lpstr>Verdana</vt:lpstr>
      <vt:lpstr>Wingdings</vt:lpstr>
      <vt:lpstr>Water JPI new</vt:lpstr>
      <vt:lpstr>1_Water JPI new</vt:lpstr>
      <vt:lpstr>Worksheet</vt:lpstr>
      <vt:lpstr>Overview of the Water4All candidate EU Partnership</vt:lpstr>
      <vt:lpstr>Candidate European Partnership Water Security for the Planet (Water4All) </vt:lpstr>
      <vt:lpstr>Aim of the Partnership </vt:lpstr>
      <vt:lpstr>Main activities</vt:lpstr>
      <vt:lpstr>Participation opportunities</vt:lpstr>
      <vt:lpstr>Expected schedule</vt:lpstr>
      <vt:lpstr>Strategic Research and Innovation Agenda</vt:lpstr>
      <vt:lpstr>Questions?</vt:lpstr>
      <vt:lpstr>Contacts for Water4All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niehoj;o</dc:creator>
  <cp:lastModifiedBy>BOUC Olivier</cp:lastModifiedBy>
  <cp:revision>406</cp:revision>
  <dcterms:created xsi:type="dcterms:W3CDTF">2019-04-01T12:04:21Z</dcterms:created>
  <dcterms:modified xsi:type="dcterms:W3CDTF">2021-01-20T16:17:54Z</dcterms:modified>
</cp:coreProperties>
</file>